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8" r:id="rId3"/>
    <p:sldId id="259" r:id="rId4"/>
    <p:sldId id="260" r:id="rId5"/>
    <p:sldId id="261" r:id="rId6"/>
    <p:sldId id="262" r:id="rId7"/>
    <p:sldId id="271" r:id="rId8"/>
    <p:sldId id="263" r:id="rId9"/>
    <p:sldId id="264" r:id="rId10"/>
    <p:sldId id="265"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572"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CC747CB-3774-4286-940C-0EF6E5114BA4}" type="datetimeFigureOut">
              <a:rPr lang="en-AU" smtClean="0"/>
              <a:pPr/>
              <a:t>8/10/2012</a:t>
            </a:fld>
            <a:endParaRPr lang="en-AU"/>
          </a:p>
        </p:txBody>
      </p:sp>
      <p:sp>
        <p:nvSpPr>
          <p:cNvPr id="17" name="Footer Placeholder 16"/>
          <p:cNvSpPr>
            <a:spLocks noGrp="1"/>
          </p:cNvSpPr>
          <p:nvPr>
            <p:ph type="ftr" sz="quarter" idx="11"/>
          </p:nvPr>
        </p:nvSpPr>
        <p:spPr/>
        <p:txBody>
          <a:bodyPr/>
          <a:lstStyle/>
          <a:p>
            <a:endParaRPr lang="en-AU"/>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04190E4-F44F-49A7-96C4-1E0404F2A228}" type="slidenum">
              <a:rPr lang="en-AU" smtClean="0"/>
              <a:pPr/>
              <a:t>‹#›</a:t>
            </a:fld>
            <a:endParaRPr lang="en-AU"/>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C747CB-3774-4286-940C-0EF6E5114BA4}" type="datetimeFigureOut">
              <a:rPr lang="en-AU" smtClean="0"/>
              <a:pPr/>
              <a:t>8/10/2012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04190E4-F44F-49A7-96C4-1E0404F2A228}"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04190E4-F44F-49A7-96C4-1E0404F2A228}" type="slidenum">
              <a:rPr lang="en-AU" smtClean="0"/>
              <a:pPr/>
              <a:t>‹#›</a:t>
            </a:fld>
            <a:endParaRPr lang="en-AU"/>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C747CB-3774-4286-940C-0EF6E5114BA4}" type="datetimeFigureOut">
              <a:rPr lang="en-AU" smtClean="0"/>
              <a:pPr/>
              <a:t>8/10/2012</a:t>
            </a:fld>
            <a:endParaRPr lang="en-AU"/>
          </a:p>
        </p:txBody>
      </p:sp>
      <p:sp>
        <p:nvSpPr>
          <p:cNvPr id="5" name="Footer Placeholder 4"/>
          <p:cNvSpPr>
            <a:spLocks noGrp="1"/>
          </p:cNvSpPr>
          <p:nvPr>
            <p:ph type="ftr" sz="quarter" idx="11"/>
          </p:nvPr>
        </p:nvSpPr>
        <p:spPr/>
        <p:txBody>
          <a:bodyPr/>
          <a:lstStyle/>
          <a:p>
            <a:endParaRPr lang="en-AU"/>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C747CB-3774-4286-940C-0EF6E5114BA4}" type="datetimeFigureOut">
              <a:rPr lang="en-AU" smtClean="0"/>
              <a:pPr/>
              <a:t>8/10/2012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4361688" y="1026372"/>
            <a:ext cx="457200" cy="441325"/>
          </a:xfrm>
        </p:spPr>
        <p:txBody>
          <a:bodyPr/>
          <a:lstStyle/>
          <a:p>
            <a:fld id="{404190E4-F44F-49A7-96C4-1E0404F2A228}" type="slidenum">
              <a:rPr lang="en-AU" smtClean="0"/>
              <a:pPr/>
              <a:t>‹#›</a:t>
            </a:fld>
            <a:endParaRPr lang="en-AU"/>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AU"/>
          </a:p>
        </p:txBody>
      </p:sp>
      <p:sp>
        <p:nvSpPr>
          <p:cNvPr id="4" name="Date Placeholder 3"/>
          <p:cNvSpPr>
            <a:spLocks noGrp="1"/>
          </p:cNvSpPr>
          <p:nvPr>
            <p:ph type="dt" sz="half" idx="10"/>
          </p:nvPr>
        </p:nvSpPr>
        <p:spPr/>
        <p:txBody>
          <a:bodyPr/>
          <a:lstStyle/>
          <a:p>
            <a:fld id="{3CC747CB-3774-4286-940C-0EF6E5114BA4}" type="datetimeFigureOut">
              <a:rPr lang="en-AU" smtClean="0"/>
              <a:pPr/>
              <a:t>8/10/2012</a:t>
            </a:fld>
            <a:endParaRPr lang="en-AU"/>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04190E4-F44F-49A7-96C4-1E0404F2A228}" type="slidenum">
              <a:rPr lang="en-AU" smtClean="0"/>
              <a:pPr/>
              <a:t>‹#›</a:t>
            </a:fld>
            <a:endParaRPr lang="en-AU"/>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CC747CB-3774-4286-940C-0EF6E5114BA4}" type="datetimeFigureOut">
              <a:rPr lang="en-AU" smtClean="0"/>
              <a:pPr/>
              <a:t>8/10/2012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04190E4-F44F-49A7-96C4-1E0404F2A228}" type="slidenum">
              <a:rPr lang="en-AU" smtClean="0"/>
              <a:pPr/>
              <a:t>‹#›</a:t>
            </a:fld>
            <a:endParaRPr lang="en-AU"/>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CC747CB-3774-4286-940C-0EF6E5114BA4}" type="datetimeFigureOut">
              <a:rPr lang="en-AU" smtClean="0"/>
              <a:pPr/>
              <a:t>8/10/2012</a:t>
            </a:fld>
            <a:endParaRPr lang="en-AU"/>
          </a:p>
        </p:txBody>
      </p:sp>
      <p:sp>
        <p:nvSpPr>
          <p:cNvPr id="8" name="Footer Placeholder 7"/>
          <p:cNvSpPr>
            <a:spLocks noGrp="1"/>
          </p:cNvSpPr>
          <p:nvPr>
            <p:ph type="ftr" sz="quarter" idx="11"/>
          </p:nvPr>
        </p:nvSpPr>
        <p:spPr>
          <a:xfrm>
            <a:off x="304800" y="6409944"/>
            <a:ext cx="3581400" cy="365760"/>
          </a:xfrm>
        </p:spPr>
        <p:txBody>
          <a:bodyPr/>
          <a:lstStyle/>
          <a:p>
            <a:endParaRPr lang="en-AU"/>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04190E4-F44F-49A7-96C4-1E0404F2A228}" type="slidenum">
              <a:rPr lang="en-AU" smtClean="0"/>
              <a:pPr/>
              <a:t>‹#›</a:t>
            </a:fld>
            <a:endParaRPr lang="en-AU"/>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C747CB-3774-4286-940C-0EF6E5114BA4}" type="datetimeFigureOut">
              <a:rPr lang="en-AU" smtClean="0"/>
              <a:pPr/>
              <a:t>8/10/2012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a:xfrm>
            <a:off x="4343400" y="1036020"/>
            <a:ext cx="457200" cy="441325"/>
          </a:xfrm>
        </p:spPr>
        <p:txBody>
          <a:bodyPr/>
          <a:lstStyle/>
          <a:p>
            <a:fld id="{404190E4-F44F-49A7-96C4-1E0404F2A22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CC747CB-3774-4286-940C-0EF6E5114BA4}" type="datetimeFigureOut">
              <a:rPr lang="en-AU" smtClean="0"/>
              <a:pPr/>
              <a:t>8/10/2012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04190E4-F44F-49A7-96C4-1E0404F2A22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04190E4-F44F-49A7-96C4-1E0404F2A228}" type="slidenum">
              <a:rPr lang="en-AU" smtClean="0"/>
              <a:pPr/>
              <a:t>‹#›</a:t>
            </a:fld>
            <a:endParaRPr lang="en-AU"/>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CC747CB-3774-4286-940C-0EF6E5114BA4}" type="datetimeFigureOut">
              <a:rPr lang="en-AU" smtClean="0"/>
              <a:pPr/>
              <a:t>8/10/2012</a:t>
            </a:fld>
            <a:endParaRPr lang="en-AU"/>
          </a:p>
        </p:txBody>
      </p:sp>
      <p:sp>
        <p:nvSpPr>
          <p:cNvPr id="6" name="Footer Placeholder 5"/>
          <p:cNvSpPr>
            <a:spLocks noGrp="1"/>
          </p:cNvSpPr>
          <p:nvPr>
            <p:ph type="ftr" sz="quarter" idx="11"/>
          </p:nvPr>
        </p:nvSpPr>
        <p:spPr>
          <a:xfrm>
            <a:off x="301752" y="6410848"/>
            <a:ext cx="3383280" cy="365760"/>
          </a:xfrm>
        </p:spPr>
        <p:txBody>
          <a:bodyPr/>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04190E4-F44F-49A7-96C4-1E0404F2A228}" type="slidenum">
              <a:rPr lang="en-AU" smtClean="0"/>
              <a:pPr/>
              <a:t>‹#›</a:t>
            </a:fld>
            <a:endParaRPr lang="en-AU"/>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CC747CB-3774-4286-940C-0EF6E5114BA4}" type="datetimeFigureOut">
              <a:rPr lang="en-AU" smtClean="0"/>
              <a:pPr/>
              <a:t>8/10/2012</a:t>
            </a:fld>
            <a:endParaRPr lang="en-AU"/>
          </a:p>
        </p:txBody>
      </p:sp>
      <p:sp>
        <p:nvSpPr>
          <p:cNvPr id="6" name="Footer Placeholder 5"/>
          <p:cNvSpPr>
            <a:spLocks noGrp="1"/>
          </p:cNvSpPr>
          <p:nvPr>
            <p:ph type="ftr" sz="quarter" idx="11"/>
          </p:nvPr>
        </p:nvSpPr>
        <p:spPr>
          <a:xfrm>
            <a:off x="301752" y="6410848"/>
            <a:ext cx="3584448" cy="365760"/>
          </a:xfrm>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CC747CB-3774-4286-940C-0EF6E5114BA4}" type="datetimeFigureOut">
              <a:rPr lang="en-AU" smtClean="0"/>
              <a:pPr/>
              <a:t>8/10/2012</a:t>
            </a:fld>
            <a:endParaRPr lang="en-AU"/>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AU"/>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04190E4-F44F-49A7-96C4-1E0404F2A228}" type="slidenum">
              <a:rPr lang="en-AU" smtClean="0"/>
              <a:pPr/>
              <a:t>‹#›</a:t>
            </a:fld>
            <a:endParaRPr lang="en-AU"/>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dirty="0" smtClean="0"/>
              <a:t>An individual project focused on a small school</a:t>
            </a:r>
            <a:endParaRPr lang="en-AU" dirty="0"/>
          </a:p>
        </p:txBody>
      </p:sp>
      <p:sp>
        <p:nvSpPr>
          <p:cNvPr id="2" name="Title 1"/>
          <p:cNvSpPr>
            <a:spLocks noGrp="1"/>
          </p:cNvSpPr>
          <p:nvPr>
            <p:ph type="ctrTitle"/>
          </p:nvPr>
        </p:nvSpPr>
        <p:spPr/>
        <p:txBody>
          <a:bodyPr/>
          <a:lstStyle/>
          <a:p>
            <a:r>
              <a:rPr lang="en-AU" dirty="0" smtClean="0"/>
              <a:t>Integrating ICT Sustainability</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753R"/>
          <p:cNvPicPr>
            <a:picLocks noChangeAspect="1" noChangeArrowheads="1"/>
          </p:cNvPicPr>
          <p:nvPr/>
        </p:nvPicPr>
        <p:blipFill>
          <a:blip r:embed="rId2" cstate="print"/>
          <a:srcRect/>
          <a:stretch>
            <a:fillRect/>
          </a:stretch>
        </p:blipFill>
        <p:spPr bwMode="auto">
          <a:xfrm>
            <a:off x="1187624" y="2348880"/>
            <a:ext cx="1368152" cy="1368152"/>
          </a:xfrm>
          <a:prstGeom prst="rect">
            <a:avLst/>
          </a:prstGeom>
          <a:noFill/>
        </p:spPr>
      </p:pic>
      <p:pic>
        <p:nvPicPr>
          <p:cNvPr id="3076" name="Picture 4" descr="751R"/>
          <p:cNvPicPr>
            <a:picLocks noChangeAspect="1" noChangeArrowheads="1"/>
          </p:cNvPicPr>
          <p:nvPr/>
        </p:nvPicPr>
        <p:blipFill>
          <a:blip r:embed="rId3" cstate="print"/>
          <a:srcRect/>
          <a:stretch>
            <a:fillRect/>
          </a:stretch>
        </p:blipFill>
        <p:spPr bwMode="auto">
          <a:xfrm>
            <a:off x="3275856" y="2132856"/>
            <a:ext cx="2009800" cy="2009800"/>
          </a:xfrm>
          <a:prstGeom prst="rect">
            <a:avLst/>
          </a:prstGeom>
          <a:noFill/>
        </p:spPr>
      </p:pic>
      <p:pic>
        <p:nvPicPr>
          <p:cNvPr id="3078" name="Picture 6" descr="750WPR"/>
          <p:cNvPicPr>
            <a:picLocks noChangeAspect="1" noChangeArrowheads="1"/>
          </p:cNvPicPr>
          <p:nvPr/>
        </p:nvPicPr>
        <p:blipFill>
          <a:blip r:embed="rId4" cstate="print"/>
          <a:srcRect/>
          <a:stretch>
            <a:fillRect/>
          </a:stretch>
        </p:blipFill>
        <p:spPr bwMode="auto">
          <a:xfrm>
            <a:off x="5940152" y="2132856"/>
            <a:ext cx="2153816" cy="2153816"/>
          </a:xfrm>
          <a:prstGeom prst="rect">
            <a:avLst/>
          </a:prstGeom>
          <a:noFill/>
        </p:spPr>
      </p:pic>
      <p:sp>
        <p:nvSpPr>
          <p:cNvPr id="6" name="TextBox 5"/>
          <p:cNvSpPr txBox="1"/>
          <p:nvPr/>
        </p:nvSpPr>
        <p:spPr>
          <a:xfrm>
            <a:off x="323528" y="404664"/>
            <a:ext cx="8496944" cy="923330"/>
          </a:xfrm>
          <a:prstGeom prst="rect">
            <a:avLst/>
          </a:prstGeom>
          <a:noFill/>
        </p:spPr>
        <p:txBody>
          <a:bodyPr wrap="square" rtlCol="0">
            <a:spAutoFit/>
          </a:bodyPr>
          <a:lstStyle/>
          <a:p>
            <a:r>
              <a:rPr lang="en-AU" b="1" dirty="0"/>
              <a:t>Sensors</a:t>
            </a:r>
          </a:p>
          <a:p>
            <a:r>
              <a:rPr lang="en-AU" dirty="0"/>
              <a:t>Use sensors to automatically switch lights by detecting light levels and/or room occupancy.</a:t>
            </a:r>
          </a:p>
        </p:txBody>
      </p:sp>
      <p:sp>
        <p:nvSpPr>
          <p:cNvPr id="7" name="TextBox 6"/>
          <p:cNvSpPr txBox="1"/>
          <p:nvPr/>
        </p:nvSpPr>
        <p:spPr>
          <a:xfrm>
            <a:off x="323529" y="4869160"/>
            <a:ext cx="8496944" cy="1200329"/>
          </a:xfrm>
          <a:prstGeom prst="rect">
            <a:avLst/>
          </a:prstGeom>
          <a:noFill/>
        </p:spPr>
        <p:txBody>
          <a:bodyPr wrap="square" rtlCol="0">
            <a:spAutoFit/>
          </a:bodyPr>
          <a:lstStyle/>
          <a:p>
            <a:r>
              <a:rPr lang="en-AU" dirty="0"/>
              <a:t>Sensors should cover all the occupied areas to avoid false switching. Rooms used at night should not be left</a:t>
            </a:r>
          </a:p>
          <a:p>
            <a:r>
              <a:rPr lang="en-AU" dirty="0"/>
              <a:t>totally dark if automatic controls switch off lighting. Minimal lighting should still be available.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smtClean="0"/>
              <a:t>Short term technology solutions to achieve reduction of power consumption;</a:t>
            </a:r>
            <a:endParaRPr lang="en-AU" dirty="0"/>
          </a:p>
        </p:txBody>
      </p:sp>
      <p:sp>
        <p:nvSpPr>
          <p:cNvPr id="3" name="Text Placeholder 2"/>
          <p:cNvSpPr>
            <a:spLocks noGrp="1"/>
          </p:cNvSpPr>
          <p:nvPr>
            <p:ph type="body" idx="1"/>
          </p:nvPr>
        </p:nvSpPr>
        <p:spPr>
          <a:xfrm>
            <a:off x="395536" y="2708920"/>
            <a:ext cx="8424936" cy="3456384"/>
          </a:xfrm>
        </p:spPr>
        <p:txBody>
          <a:bodyPr>
            <a:noAutofit/>
          </a:bodyPr>
          <a:lstStyle/>
          <a:p>
            <a:pPr lvl="0" algn="l"/>
            <a:r>
              <a:rPr lang="en-AU" b="0" cap="none" dirty="0" smtClean="0">
                <a:solidFill>
                  <a:schemeClr val="tx1"/>
                </a:solidFill>
                <a:latin typeface="Cambria" pitchFamily="18" charset="0"/>
              </a:rPr>
              <a:t>Implement and promote policies to turn off devices such as monitors, computers and lighting.</a:t>
            </a:r>
          </a:p>
          <a:p>
            <a:pPr lvl="0" algn="l"/>
            <a:r>
              <a:rPr lang="en-AU" b="0" cap="none" dirty="0" smtClean="0">
                <a:solidFill>
                  <a:schemeClr val="tx1"/>
                </a:solidFill>
                <a:latin typeface="Cambria" pitchFamily="18" charset="0"/>
              </a:rPr>
              <a:t>Replace all incandescent and fluorescent with energy efficient </a:t>
            </a:r>
            <a:r>
              <a:rPr lang="en-AU" b="0" cap="none" dirty="0" err="1" smtClean="0">
                <a:solidFill>
                  <a:schemeClr val="tx1"/>
                </a:solidFill>
                <a:latin typeface="Cambria" pitchFamily="18" charset="0"/>
              </a:rPr>
              <a:t>cfl</a:t>
            </a:r>
            <a:r>
              <a:rPr lang="en-AU" b="0" cap="none" dirty="0" smtClean="0">
                <a:solidFill>
                  <a:schemeClr val="tx1"/>
                </a:solidFill>
                <a:latin typeface="Cambria" pitchFamily="18" charset="0"/>
              </a:rPr>
              <a:t> bulbs.</a:t>
            </a:r>
          </a:p>
          <a:p>
            <a:pPr lvl="0" algn="l"/>
            <a:r>
              <a:rPr lang="en-AU" b="0" cap="none" dirty="0" smtClean="0">
                <a:solidFill>
                  <a:schemeClr val="tx1"/>
                </a:solidFill>
                <a:latin typeface="Cambria" pitchFamily="18" charset="0"/>
              </a:rPr>
              <a:t>Reduce number of light bulbs (de-lamping) in use while still adhering to as 1680.2.3 by using high efficiency light.</a:t>
            </a:r>
          </a:p>
          <a:p>
            <a:pPr lvl="0" algn="l"/>
            <a:r>
              <a:rPr lang="en-AU" b="0" cap="none" dirty="0" smtClean="0">
                <a:solidFill>
                  <a:schemeClr val="tx1"/>
                </a:solidFill>
                <a:latin typeface="Cambria" pitchFamily="18" charset="0"/>
              </a:rPr>
              <a:t>Install motion sensor switches for lighting</a:t>
            </a:r>
          </a:p>
          <a:p>
            <a:pPr lvl="0" algn="l"/>
            <a:r>
              <a:rPr lang="en-AU" b="0" cap="none" dirty="0" smtClean="0">
                <a:solidFill>
                  <a:schemeClr val="tx1"/>
                </a:solidFill>
                <a:latin typeface="Cambria" pitchFamily="18" charset="0"/>
              </a:rPr>
              <a:t>Maximise use of natural light and ventilation – promote the use of daylight as much as possible.  Skylights may also be installed in areas such as toilets, changing rooms, etc.  Opening doors and windows to improve airflow can decrease the need for air conditioning in classrooms.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76672"/>
            <a:ext cx="8424936" cy="1323439"/>
          </a:xfrm>
          <a:prstGeom prst="rect">
            <a:avLst/>
          </a:prstGeom>
          <a:noFill/>
        </p:spPr>
        <p:txBody>
          <a:bodyPr wrap="square" rtlCol="0">
            <a:spAutoFit/>
          </a:bodyPr>
          <a:lstStyle/>
          <a:p>
            <a:r>
              <a:rPr lang="en-AU" sz="1600" dirty="0" smtClean="0">
                <a:latin typeface="Cambria" pitchFamily="18" charset="0"/>
              </a:rPr>
              <a:t>Turn off devices or appliances that consume energy while in standby mode when not in use.</a:t>
            </a:r>
          </a:p>
          <a:p>
            <a:r>
              <a:rPr lang="en-AU" sz="1600" dirty="0" smtClean="0">
                <a:latin typeface="Cambria" pitchFamily="18" charset="0"/>
              </a:rPr>
              <a:t>Prevent unnecessary printing of documents.  Use emails or print to </a:t>
            </a:r>
            <a:r>
              <a:rPr lang="en-AU" sz="1600" dirty="0" err="1" smtClean="0">
                <a:latin typeface="Cambria" pitchFamily="18" charset="0"/>
              </a:rPr>
              <a:t>pdfs</a:t>
            </a:r>
            <a:r>
              <a:rPr lang="en-AU" sz="1600" dirty="0" smtClean="0">
                <a:latin typeface="Cambria" pitchFamily="18" charset="0"/>
              </a:rPr>
              <a:t> and publish documents online.  This saves consumables (e.g. Electricity, paper, toner, diffuser, etc.) And time.</a:t>
            </a:r>
          </a:p>
          <a:p>
            <a:endParaRPr lang="en-AU" sz="1600" dirty="0">
              <a:latin typeface="Cambri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smtClean="0"/>
              <a:t>Energy usage within the ICT project - graph</a:t>
            </a:r>
            <a:br>
              <a:rPr lang="en-AU" dirty="0" smtClean="0"/>
            </a:br>
            <a:endParaRPr lang="en-AU" dirty="0"/>
          </a:p>
        </p:txBody>
      </p:sp>
      <p:pic>
        <p:nvPicPr>
          <p:cNvPr id="23554" name="Picture 2"/>
          <p:cNvPicPr>
            <a:picLocks noChangeAspect="1" noChangeArrowheads="1"/>
          </p:cNvPicPr>
          <p:nvPr/>
        </p:nvPicPr>
        <p:blipFill>
          <a:blip r:embed="rId2" cstate="print"/>
          <a:srcRect/>
          <a:stretch>
            <a:fillRect/>
          </a:stretch>
        </p:blipFill>
        <p:spPr bwMode="auto">
          <a:xfrm>
            <a:off x="2123728" y="2708920"/>
            <a:ext cx="4474443" cy="343136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l">
              <a:buFont typeface="Arial" pitchFamily="34" charset="0"/>
              <a:buChar char="•"/>
            </a:pPr>
            <a:r>
              <a:rPr lang="en-AU" b="0" cap="none" dirty="0" smtClean="0">
                <a:solidFill>
                  <a:schemeClr val="tx1"/>
                </a:solidFill>
                <a:latin typeface="Cambria" pitchFamily="18" charset="0"/>
              </a:rPr>
              <a:t>Use of LED Lights</a:t>
            </a:r>
          </a:p>
          <a:p>
            <a:pPr algn="l">
              <a:buFont typeface="Arial" pitchFamily="34" charset="0"/>
              <a:buChar char="•"/>
            </a:pPr>
            <a:r>
              <a:rPr lang="en-AU" b="0" cap="none" dirty="0" smtClean="0">
                <a:solidFill>
                  <a:schemeClr val="tx1"/>
                </a:solidFill>
                <a:latin typeface="Cambria" pitchFamily="18" charset="0"/>
              </a:rPr>
              <a:t> De-lamping of lighting zones</a:t>
            </a:r>
          </a:p>
          <a:p>
            <a:pPr algn="l">
              <a:buFont typeface="Arial" pitchFamily="34" charset="0"/>
              <a:buChar char="•"/>
            </a:pPr>
            <a:r>
              <a:rPr lang="en-AU" b="0" cap="none" dirty="0" smtClean="0">
                <a:solidFill>
                  <a:schemeClr val="tx1"/>
                </a:solidFill>
                <a:latin typeface="Cambria" pitchFamily="18" charset="0"/>
              </a:rPr>
              <a:t>Implement and advocate policies and procedures for sustainability</a:t>
            </a:r>
            <a:endParaRPr lang="en-AU" b="0" cap="none" dirty="0">
              <a:solidFill>
                <a:schemeClr val="tx1"/>
              </a:solidFill>
              <a:latin typeface="Cambria" pitchFamily="18" charset="0"/>
            </a:endParaRPr>
          </a:p>
        </p:txBody>
      </p:sp>
      <p:sp>
        <p:nvSpPr>
          <p:cNvPr id="3" name="Title 2"/>
          <p:cNvSpPr>
            <a:spLocks noGrp="1"/>
          </p:cNvSpPr>
          <p:nvPr>
            <p:ph type="title"/>
          </p:nvPr>
        </p:nvSpPr>
        <p:spPr/>
        <p:txBody>
          <a:bodyPr/>
          <a:lstStyle/>
          <a:p>
            <a:r>
              <a:rPr lang="en-AU" dirty="0" smtClean="0"/>
              <a:t>Recommendations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3068960"/>
            <a:ext cx="8568952" cy="2870081"/>
          </a:xfrm>
          <a:prstGeom prst="rect">
            <a:avLst/>
          </a:prstGeom>
          <a:noFill/>
        </p:spPr>
        <p:txBody>
          <a:bodyPr wrap="square" rtlCol="0">
            <a:spAutoFit/>
          </a:bodyPr>
          <a:lstStyle/>
          <a:p>
            <a:pPr marL="342900" lvl="0" indent="-342900">
              <a:lnSpc>
                <a:spcPct val="115000"/>
              </a:lnSpc>
              <a:spcAft>
                <a:spcPts val="1000"/>
              </a:spcAft>
              <a:buFont typeface="Symbol"/>
              <a:buChar char=""/>
            </a:pPr>
            <a:r>
              <a:rPr lang="en-AU" dirty="0" smtClean="0">
                <a:latin typeface="Cambria" pitchFamily="18" charset="0"/>
                <a:ea typeface="Calibri"/>
                <a:cs typeface="Times New Roman"/>
              </a:rPr>
              <a:t>Perform an audit of the existing ICT environment including its practices and equipment.</a:t>
            </a:r>
          </a:p>
          <a:p>
            <a:pPr marL="342900" lvl="0" indent="-342900">
              <a:lnSpc>
                <a:spcPct val="115000"/>
              </a:lnSpc>
              <a:spcAft>
                <a:spcPts val="0"/>
              </a:spcAft>
              <a:buFont typeface="Symbol"/>
              <a:buChar char=""/>
            </a:pPr>
            <a:r>
              <a:rPr lang="en-AU" dirty="0" smtClean="0">
                <a:latin typeface="Cambria" pitchFamily="18" charset="0"/>
                <a:ea typeface="Calibri"/>
                <a:cs typeface="Times New Roman"/>
              </a:rPr>
              <a:t>analysing energy audit data on enterprise resource consumption</a:t>
            </a:r>
          </a:p>
          <a:p>
            <a:pPr marL="342900" lvl="0" indent="-342900">
              <a:lnSpc>
                <a:spcPct val="115000"/>
              </a:lnSpc>
              <a:spcAft>
                <a:spcPts val="0"/>
              </a:spcAft>
              <a:buFont typeface="Symbol"/>
              <a:buChar char=""/>
            </a:pPr>
            <a:r>
              <a:rPr lang="en-US" dirty="0" smtClean="0">
                <a:latin typeface="Cambria" pitchFamily="18" charset="0"/>
                <a:ea typeface="Calibri"/>
                <a:cs typeface="Times New Roman"/>
              </a:rPr>
              <a:t>Negotiate with the stakeholders to establish the extent to which sustainability is to be integrated</a:t>
            </a:r>
            <a:endParaRPr lang="en-AU" dirty="0" smtClean="0">
              <a:latin typeface="Cambria" pitchFamily="18" charset="0"/>
              <a:ea typeface="Calibri"/>
              <a:cs typeface="Times New Roman"/>
            </a:endParaRPr>
          </a:p>
          <a:p>
            <a:pPr marL="342900" lvl="0" indent="-342900">
              <a:lnSpc>
                <a:spcPct val="115000"/>
              </a:lnSpc>
              <a:spcAft>
                <a:spcPts val="1000"/>
              </a:spcAft>
              <a:buFont typeface="Symbol"/>
              <a:buChar char=""/>
            </a:pPr>
            <a:r>
              <a:rPr lang="en-AU" dirty="0" smtClean="0">
                <a:latin typeface="Cambria" pitchFamily="18" charset="0"/>
                <a:ea typeface="Calibri"/>
                <a:cs typeface="Times New Roman"/>
              </a:rPr>
              <a:t>Research and identify suitable technology solutions applicable to the project</a:t>
            </a:r>
          </a:p>
          <a:p>
            <a:pPr marL="342900" lvl="0" indent="-342900">
              <a:lnSpc>
                <a:spcPct val="115000"/>
              </a:lnSpc>
              <a:spcAft>
                <a:spcPts val="0"/>
              </a:spcAft>
              <a:buFont typeface="Symbol"/>
              <a:buChar char=""/>
            </a:pPr>
            <a:r>
              <a:rPr lang="en-AU" dirty="0" smtClean="0">
                <a:latin typeface="Cambria" pitchFamily="18" charset="0"/>
                <a:ea typeface="Calibri"/>
                <a:cs typeface="Times New Roman"/>
              </a:rPr>
              <a:t>develop and monitor policies for review and improvements, benchmarking against industry best practice and attempting new approaches continuously over time.</a:t>
            </a:r>
            <a:endParaRPr lang="en-AU" dirty="0">
              <a:latin typeface="Cambria" pitchFamily="18" charset="0"/>
              <a:ea typeface="Calibri"/>
              <a:cs typeface="Times New Roman"/>
            </a:endParaRPr>
          </a:p>
        </p:txBody>
      </p:sp>
      <p:sp>
        <p:nvSpPr>
          <p:cNvPr id="5" name="Text Placeholder 4"/>
          <p:cNvSpPr>
            <a:spLocks noGrp="1"/>
          </p:cNvSpPr>
          <p:nvPr>
            <p:ph type="body" idx="1"/>
          </p:nvPr>
        </p:nvSpPr>
        <p:spPr>
          <a:xfrm>
            <a:off x="1331640" y="692696"/>
            <a:ext cx="6480174" cy="1673225"/>
          </a:xfrm>
        </p:spPr>
        <p:txBody>
          <a:bodyPr/>
          <a:lstStyle/>
          <a:p>
            <a:r>
              <a:rPr lang="en-AU" dirty="0" smtClean="0">
                <a:solidFill>
                  <a:schemeClr val="bg1"/>
                </a:solidFill>
              </a:rPr>
              <a:t>The Basics of preparing to integrate sustainability into ICT planning and design projects</a:t>
            </a:r>
            <a:endParaRPr lang="en-AU"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67544" y="2636912"/>
            <a:ext cx="8352928" cy="3456384"/>
          </a:xfrm>
        </p:spPr>
        <p:txBody>
          <a:bodyPr>
            <a:normAutofit/>
          </a:bodyPr>
          <a:lstStyle/>
          <a:p>
            <a:pPr marL="342900" indent="-342900" algn="l">
              <a:lnSpc>
                <a:spcPct val="115000"/>
              </a:lnSpc>
            </a:pPr>
            <a:r>
              <a:rPr lang="en-AU" sz="1900" b="0" cap="none" dirty="0" smtClean="0">
                <a:solidFill>
                  <a:schemeClr val="tx1"/>
                </a:solidFill>
                <a:latin typeface="Cambria" pitchFamily="18" charset="0"/>
                <a:ea typeface="Calibri"/>
                <a:cs typeface="Times New Roman"/>
              </a:rPr>
              <a:t>Investing</a:t>
            </a:r>
            <a:r>
              <a:rPr lang="en-AU" b="0" cap="none" dirty="0" smtClean="0">
                <a:solidFill>
                  <a:schemeClr val="tx1"/>
                </a:solidFill>
                <a:latin typeface="Cambria" pitchFamily="18" charset="0"/>
                <a:ea typeface="Calibri"/>
                <a:cs typeface="Times New Roman"/>
              </a:rPr>
              <a:t> to integrate sustainability for businesses has become imperative to help drive their competitive advantage by establishing a social status that supports the environment, communities and its own operations.  More specifically in case of schools, this will gain the support of their target community and will establish a positive image from their market.</a:t>
            </a:r>
          </a:p>
          <a:p>
            <a:pPr marL="342900" indent="-342900" algn="l">
              <a:lnSpc>
                <a:spcPct val="115000"/>
              </a:lnSpc>
            </a:pPr>
            <a:endParaRPr lang="en-AU" b="0" cap="none" dirty="0" smtClean="0">
              <a:solidFill>
                <a:schemeClr val="tx1"/>
              </a:solidFill>
              <a:latin typeface="Cambria" pitchFamily="18" charset="0"/>
              <a:ea typeface="Calibri"/>
              <a:cs typeface="Times New Roman"/>
            </a:endParaRPr>
          </a:p>
          <a:p>
            <a:pPr marL="342900" indent="-342900" algn="l">
              <a:lnSpc>
                <a:spcPct val="115000"/>
              </a:lnSpc>
              <a:spcAft>
                <a:spcPts val="1000"/>
              </a:spcAft>
            </a:pPr>
            <a:r>
              <a:rPr lang="en-AU" b="0" cap="none" dirty="0" smtClean="0">
                <a:solidFill>
                  <a:schemeClr val="tx1"/>
                </a:solidFill>
                <a:latin typeface="Cambria" pitchFamily="18" charset="0"/>
                <a:ea typeface="Calibri"/>
                <a:cs typeface="Times New Roman"/>
              </a:rPr>
              <a:t>In addition to improving a business’ social perception from the public, integrating sustainability in ICT will also improve efficiency and ultimately reduce cost within its operations.</a:t>
            </a:r>
            <a:endParaRPr lang="en-AU" b="0" cap="none" dirty="0">
              <a:solidFill>
                <a:schemeClr val="tx1"/>
              </a:solidFill>
              <a:latin typeface="Cambria" pitchFamily="18" charset="0"/>
              <a:ea typeface="Calibri"/>
              <a:cs typeface="Times New Roman"/>
            </a:endParaRPr>
          </a:p>
        </p:txBody>
      </p:sp>
      <p:sp>
        <p:nvSpPr>
          <p:cNvPr id="3" name="Title 2"/>
          <p:cNvSpPr>
            <a:spLocks noGrp="1"/>
          </p:cNvSpPr>
          <p:nvPr>
            <p:ph type="title"/>
          </p:nvPr>
        </p:nvSpPr>
        <p:spPr/>
        <p:txBody>
          <a:bodyPr/>
          <a:lstStyle/>
          <a:p>
            <a:r>
              <a:rPr lang="en-AU" dirty="0" smtClean="0"/>
              <a:t>ICT sustainability from a business standpoint</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39552" y="2636912"/>
            <a:ext cx="8280920" cy="3528392"/>
          </a:xfrm>
        </p:spPr>
        <p:txBody>
          <a:bodyPr>
            <a:noAutofit/>
          </a:bodyPr>
          <a:lstStyle/>
          <a:p>
            <a:pPr algn="l"/>
            <a:r>
              <a:rPr lang="en-AU" sz="1800" b="0" cap="none" dirty="0" smtClean="0">
                <a:solidFill>
                  <a:schemeClr val="tx1"/>
                </a:solidFill>
                <a:latin typeface="Cambria" pitchFamily="18" charset="0"/>
                <a:ea typeface="Calibri"/>
                <a:cs typeface="Times New Roman"/>
              </a:rPr>
              <a:t>Energy Efficiency can be interpreted as the reduction of energy use for a given service or level of activity, or more aptly as the art of “Doing more with less”. The notion of energy efficiency is often associated with technological improvements (sustainable production, which requires innovation and legislation/obligation); it however can also be achieved through better organization or management, and through behavioural changes.</a:t>
            </a:r>
          </a:p>
          <a:p>
            <a:pPr algn="l"/>
            <a:endParaRPr lang="en-AU" sz="1800" b="0" cap="none" dirty="0" smtClean="0">
              <a:solidFill>
                <a:schemeClr val="tx1"/>
              </a:solidFill>
              <a:latin typeface="Cambria" pitchFamily="18" charset="0"/>
              <a:ea typeface="Calibri"/>
              <a:cs typeface="Times New Roman"/>
            </a:endParaRPr>
          </a:p>
          <a:p>
            <a:pPr algn="l"/>
            <a:r>
              <a:rPr lang="en-AU" sz="1800" b="0" cap="none" dirty="0" smtClean="0">
                <a:solidFill>
                  <a:schemeClr val="tx1"/>
                </a:solidFill>
                <a:latin typeface="Cambria" pitchFamily="18" charset="0"/>
                <a:ea typeface="Calibri"/>
                <a:cs typeface="Times New Roman"/>
              </a:rPr>
              <a:t>Therefore, taking the initiative to implement energy efficiency in an organisation sparks the conversation towards sustainability.</a:t>
            </a:r>
          </a:p>
        </p:txBody>
      </p:sp>
      <p:sp>
        <p:nvSpPr>
          <p:cNvPr id="3" name="Title 2"/>
          <p:cNvSpPr>
            <a:spLocks noGrp="1"/>
          </p:cNvSpPr>
          <p:nvPr>
            <p:ph type="title"/>
          </p:nvPr>
        </p:nvSpPr>
        <p:spPr/>
        <p:txBody>
          <a:bodyPr/>
          <a:lstStyle/>
          <a:p>
            <a:r>
              <a:rPr lang="en-AU" dirty="0" smtClean="0"/>
              <a:t>Energy efficiency as a stepping stone to sustainability</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smtClean="0"/>
              <a:t>Individual Project Strategy</a:t>
            </a:r>
            <a:endParaRPr lang="en-AU" dirty="0"/>
          </a:p>
        </p:txBody>
      </p:sp>
      <p:sp>
        <p:nvSpPr>
          <p:cNvPr id="3" name="Text Placeholder 2"/>
          <p:cNvSpPr>
            <a:spLocks noGrp="1"/>
          </p:cNvSpPr>
          <p:nvPr>
            <p:ph type="body" idx="1"/>
          </p:nvPr>
        </p:nvSpPr>
        <p:spPr>
          <a:xfrm>
            <a:off x="395536" y="2780928"/>
            <a:ext cx="8352928" cy="3096344"/>
          </a:xfrm>
        </p:spPr>
        <p:txBody>
          <a:bodyPr>
            <a:noAutofit/>
          </a:bodyPr>
          <a:lstStyle/>
          <a:p>
            <a:pPr algn="l"/>
            <a:r>
              <a:rPr lang="en-AU" b="0" cap="none" dirty="0" smtClean="0">
                <a:solidFill>
                  <a:schemeClr val="tx1"/>
                </a:solidFill>
              </a:rPr>
              <a:t>Lighting contributes significantly to business energy use and operating costs. Increasing energy prices highlight the need to reduce the cost of lighting. Energy use associated with lighting systems can be reduced by up to 82% if energy efficient lighting practices are adopted.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95536" y="2743200"/>
            <a:ext cx="8496944" cy="3422104"/>
          </a:xfrm>
        </p:spPr>
        <p:txBody>
          <a:bodyPr/>
          <a:lstStyle/>
          <a:p>
            <a:pPr algn="l">
              <a:buFont typeface="Arial" pitchFamily="34" charset="0"/>
              <a:buChar char="•"/>
            </a:pPr>
            <a:r>
              <a:rPr lang="en-AU" b="0" cap="none" dirty="0" smtClean="0">
                <a:solidFill>
                  <a:schemeClr val="tx1"/>
                </a:solidFill>
              </a:rPr>
              <a:t> Enable access list and review firewall rules on the router</a:t>
            </a:r>
          </a:p>
          <a:p>
            <a:pPr algn="l">
              <a:buFont typeface="Arial" pitchFamily="34" charset="0"/>
              <a:buChar char="•"/>
            </a:pPr>
            <a:r>
              <a:rPr lang="en-AU" b="0" cap="none" dirty="0" smtClean="0">
                <a:solidFill>
                  <a:schemeClr val="tx1"/>
                </a:solidFill>
              </a:rPr>
              <a:t> Ensure that </a:t>
            </a:r>
            <a:r>
              <a:rPr lang="en-AU" b="0" cap="none" dirty="0" err="1" smtClean="0">
                <a:solidFill>
                  <a:schemeClr val="tx1"/>
                </a:solidFill>
              </a:rPr>
              <a:t>netbook</a:t>
            </a:r>
            <a:r>
              <a:rPr lang="en-AU" b="0" cap="none" dirty="0" smtClean="0">
                <a:solidFill>
                  <a:schemeClr val="tx1"/>
                </a:solidFill>
              </a:rPr>
              <a:t> operating system </a:t>
            </a:r>
            <a:r>
              <a:rPr lang="en-AU" b="0" cap="none" dirty="0" err="1" smtClean="0">
                <a:solidFill>
                  <a:schemeClr val="tx1"/>
                </a:solidFill>
              </a:rPr>
              <a:t>hotfixes</a:t>
            </a:r>
            <a:r>
              <a:rPr lang="en-AU" b="0" cap="none" dirty="0" smtClean="0">
                <a:solidFill>
                  <a:schemeClr val="tx1"/>
                </a:solidFill>
              </a:rPr>
              <a:t> and patches are up-to-date.</a:t>
            </a:r>
          </a:p>
          <a:p>
            <a:pPr algn="l">
              <a:buFont typeface="Arial" pitchFamily="34" charset="0"/>
              <a:buChar char="•"/>
            </a:pPr>
            <a:r>
              <a:rPr lang="en-AU" b="0" cap="none" dirty="0" smtClean="0">
                <a:solidFill>
                  <a:schemeClr val="tx1"/>
                </a:solidFill>
              </a:rPr>
              <a:t> Setup limited access to network shares and </a:t>
            </a:r>
            <a:r>
              <a:rPr lang="en-AU" b="0" cap="none" dirty="0" err="1" smtClean="0">
                <a:solidFill>
                  <a:schemeClr val="tx1"/>
                </a:solidFill>
              </a:rPr>
              <a:t>netbooks</a:t>
            </a:r>
            <a:r>
              <a:rPr lang="en-AU" b="0" cap="none" dirty="0" smtClean="0">
                <a:solidFill>
                  <a:schemeClr val="tx1"/>
                </a:solidFill>
              </a:rPr>
              <a:t>.  Employ best practices when access individual or group access for end users.</a:t>
            </a:r>
          </a:p>
          <a:p>
            <a:pPr algn="l">
              <a:buFont typeface="Arial" pitchFamily="34" charset="0"/>
              <a:buChar char="•"/>
            </a:pPr>
            <a:r>
              <a:rPr lang="en-AU" b="0" cap="none" dirty="0" smtClean="0">
                <a:solidFill>
                  <a:schemeClr val="tx1"/>
                </a:solidFill>
              </a:rPr>
              <a:t> Install Anti-Virus on the </a:t>
            </a:r>
            <a:r>
              <a:rPr lang="en-AU" b="0" cap="none" dirty="0" err="1" smtClean="0">
                <a:solidFill>
                  <a:schemeClr val="tx1"/>
                </a:solidFill>
              </a:rPr>
              <a:t>netbooks</a:t>
            </a:r>
            <a:r>
              <a:rPr lang="en-AU" b="0" cap="none" dirty="0" smtClean="0">
                <a:solidFill>
                  <a:schemeClr val="tx1"/>
                </a:solidFill>
              </a:rPr>
              <a:t> and server</a:t>
            </a:r>
          </a:p>
          <a:p>
            <a:pPr algn="l">
              <a:buFont typeface="Arial" pitchFamily="34" charset="0"/>
              <a:buChar char="•"/>
            </a:pPr>
            <a:r>
              <a:rPr lang="en-AU" b="0" cap="none" dirty="0" smtClean="0">
                <a:solidFill>
                  <a:schemeClr val="tx1"/>
                </a:solidFill>
              </a:rPr>
              <a:t> Run schedule task to backup data on the server</a:t>
            </a:r>
          </a:p>
          <a:p>
            <a:pPr algn="l">
              <a:buFont typeface="Arial" pitchFamily="34" charset="0"/>
              <a:buChar char="•"/>
            </a:pPr>
            <a:r>
              <a:rPr lang="en-AU" b="0" cap="none" dirty="0" smtClean="0">
                <a:solidFill>
                  <a:schemeClr val="tx1"/>
                </a:solidFill>
              </a:rPr>
              <a:t> Ensure regular backup cycles are in place for important data.</a:t>
            </a:r>
            <a:endParaRPr lang="en-AU" b="0" cap="none" dirty="0">
              <a:solidFill>
                <a:schemeClr val="tx1"/>
              </a:solidFill>
            </a:endParaRPr>
          </a:p>
        </p:txBody>
      </p:sp>
      <p:sp>
        <p:nvSpPr>
          <p:cNvPr id="3" name="Title 2"/>
          <p:cNvSpPr>
            <a:spLocks noGrp="1"/>
          </p:cNvSpPr>
          <p:nvPr>
            <p:ph type="title"/>
          </p:nvPr>
        </p:nvSpPr>
        <p:spPr/>
        <p:txBody>
          <a:bodyPr/>
          <a:lstStyle/>
          <a:p>
            <a:r>
              <a:rPr lang="en-US" dirty="0" smtClean="0"/>
              <a:t>Network Operation and Security</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476672"/>
            <a:ext cx="8208912" cy="3163943"/>
          </a:xfrm>
          <a:prstGeom prst="rect">
            <a:avLst/>
          </a:prstGeom>
        </p:spPr>
        <p:txBody>
          <a:bodyPr wrap="square">
            <a:spAutoFit/>
          </a:bodyPr>
          <a:lstStyle/>
          <a:p>
            <a:pPr>
              <a:spcBef>
                <a:spcPct val="20000"/>
              </a:spcBef>
              <a:buClr>
                <a:schemeClr val="accent1"/>
              </a:buClr>
              <a:buSzPct val="85000"/>
              <a:buFont typeface="Arial" pitchFamily="34" charset="0"/>
              <a:buChar char="•"/>
            </a:pPr>
            <a:r>
              <a:rPr lang="en-AU" sz="1600" spc="250" dirty="0" smtClean="0"/>
              <a:t>Analyse current lighting condition and positioning in the rooms and corridors</a:t>
            </a:r>
          </a:p>
          <a:p>
            <a:pPr>
              <a:spcBef>
                <a:spcPct val="20000"/>
              </a:spcBef>
              <a:buClr>
                <a:schemeClr val="accent1"/>
              </a:buClr>
              <a:buSzPct val="85000"/>
              <a:buFont typeface="Arial" pitchFamily="34" charset="0"/>
              <a:buChar char="•"/>
            </a:pPr>
            <a:r>
              <a:rPr lang="en-AU" sz="1600" spc="250" dirty="0" smtClean="0"/>
              <a:t> Plan and ensure that lighting architecture will meet AS 1680.2.3 standard.</a:t>
            </a:r>
          </a:p>
          <a:p>
            <a:pPr>
              <a:spcBef>
                <a:spcPct val="20000"/>
              </a:spcBef>
              <a:buClr>
                <a:schemeClr val="accent1"/>
              </a:buClr>
              <a:buSzPct val="85000"/>
              <a:buFont typeface="Arial" pitchFamily="34" charset="0"/>
              <a:buChar char="•"/>
            </a:pPr>
            <a:r>
              <a:rPr lang="en-AU" sz="1600" spc="250" dirty="0" smtClean="0"/>
              <a:t> Calculate, compare  and analyse results </a:t>
            </a:r>
          </a:p>
          <a:p>
            <a:pPr>
              <a:spcBef>
                <a:spcPct val="20000"/>
              </a:spcBef>
              <a:buClr>
                <a:schemeClr val="accent1"/>
              </a:buClr>
              <a:buSzPct val="85000"/>
              <a:buFont typeface="Arial" pitchFamily="34" charset="0"/>
              <a:buChar char="•"/>
            </a:pPr>
            <a:r>
              <a:rPr lang="en-AU" sz="1600" spc="250" dirty="0" smtClean="0"/>
              <a:t> Source information on availability and cost of solution</a:t>
            </a:r>
          </a:p>
          <a:p>
            <a:pPr>
              <a:spcBef>
                <a:spcPct val="20000"/>
              </a:spcBef>
              <a:buClr>
                <a:schemeClr val="accent1"/>
              </a:buClr>
              <a:buSzPct val="85000"/>
              <a:buFont typeface="Arial" pitchFamily="34" charset="0"/>
              <a:buChar char="•"/>
            </a:pPr>
            <a:r>
              <a:rPr lang="en-AU" sz="1600" spc="250" dirty="0" smtClean="0"/>
              <a:t> Research on future trends of the solution on the internet.</a:t>
            </a:r>
          </a:p>
          <a:p>
            <a:pPr>
              <a:spcBef>
                <a:spcPct val="20000"/>
              </a:spcBef>
              <a:buClr>
                <a:schemeClr val="accent1"/>
              </a:buClr>
              <a:buSzPct val="85000"/>
              <a:buFont typeface="Arial" pitchFamily="34" charset="0"/>
              <a:buChar char="•"/>
            </a:pPr>
            <a:r>
              <a:rPr lang="en-AU" sz="1600" spc="250" dirty="0" smtClean="0"/>
              <a:t> Install motion sensor lighting and program for optimum efficiency.</a:t>
            </a:r>
          </a:p>
          <a:p>
            <a:pPr>
              <a:spcBef>
                <a:spcPct val="20000"/>
              </a:spcBef>
              <a:buClr>
                <a:schemeClr val="accent1"/>
              </a:buClr>
              <a:buSzPct val="85000"/>
              <a:buFont typeface="Arial" pitchFamily="34" charset="0"/>
              <a:buChar char="•"/>
            </a:pPr>
            <a:r>
              <a:rPr lang="en-AU" sz="1600" spc="250" dirty="0" smtClean="0"/>
              <a:t> Develop, implement and promote policies and procedures to improve sustainability in the school.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Sketch of the recommended project system</a:t>
            </a: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755576" y="2924944"/>
            <a:ext cx="7807461" cy="304817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340768"/>
            <a:ext cx="184731" cy="369332"/>
          </a:xfrm>
          <a:prstGeom prst="rect">
            <a:avLst/>
          </a:prstGeom>
          <a:noFill/>
        </p:spPr>
        <p:txBody>
          <a:bodyPr wrap="none" rtlCol="0">
            <a:spAutoFit/>
          </a:bodyPr>
          <a:lstStyle/>
          <a:p>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1209584" y="434903"/>
            <a:ext cx="6890808" cy="5730401"/>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105</TotalTime>
  <Words>743</Words>
  <Application>Microsoft Office PowerPoint</Application>
  <PresentationFormat>On-screen Show (4:3)</PresentationFormat>
  <Paragraphs>50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Integrating ICT Sustainability</vt:lpstr>
      <vt:lpstr>Slide 2</vt:lpstr>
      <vt:lpstr>ICT sustainability from a business standpoint</vt:lpstr>
      <vt:lpstr>Energy efficiency as a stepping stone to sustainability</vt:lpstr>
      <vt:lpstr>Individual Project Strategy</vt:lpstr>
      <vt:lpstr>Network Operation and Security</vt:lpstr>
      <vt:lpstr>Slide 7</vt:lpstr>
      <vt:lpstr>Sketch of the recommended project system</vt:lpstr>
      <vt:lpstr>Slide 9</vt:lpstr>
      <vt:lpstr>Slide 10</vt:lpstr>
      <vt:lpstr>Short term technology solutions to achieve reduction of power consumption;</vt:lpstr>
      <vt:lpstr>Slide 12</vt:lpstr>
      <vt:lpstr>Energy usage within the ICT project - graph </vt:lpstr>
      <vt:lpstr>Recommendations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ICT Sustainability</dc:title>
  <dc:creator>Mariemer</dc:creator>
  <cp:lastModifiedBy>Mariemer</cp:lastModifiedBy>
  <cp:revision>20</cp:revision>
  <dcterms:created xsi:type="dcterms:W3CDTF">2012-10-07T11:40:33Z</dcterms:created>
  <dcterms:modified xsi:type="dcterms:W3CDTF">2012-10-07T13:26:42Z</dcterms:modified>
</cp:coreProperties>
</file>